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2" r:id="rId2"/>
  </p:sldMasterIdLst>
  <p:notesMasterIdLst>
    <p:notesMasterId r:id="rId17"/>
  </p:notesMasterIdLst>
  <p:sldIdLst>
    <p:sldId id="256" r:id="rId3"/>
    <p:sldId id="316" r:id="rId4"/>
    <p:sldId id="311" r:id="rId5"/>
    <p:sldId id="312" r:id="rId6"/>
    <p:sldId id="313" r:id="rId7"/>
    <p:sldId id="314" r:id="rId8"/>
    <p:sldId id="315" r:id="rId9"/>
    <p:sldId id="283" r:id="rId10"/>
    <p:sldId id="285" r:id="rId11"/>
    <p:sldId id="288" r:id="rId12"/>
    <p:sldId id="291" r:id="rId13"/>
    <p:sldId id="294" r:id="rId14"/>
    <p:sldId id="297" r:id="rId15"/>
    <p:sldId id="306" r:id="rId16"/>
  </p:sldIdLst>
  <p:sldSz cx="10080625" cy="7559675"/>
  <p:notesSz cx="7559675" cy="10691813"/>
  <p:defaultTextStyle>
    <a:defPPr>
      <a:defRPr lang="en-GB"/>
    </a:defPPr>
    <a:lvl1pPr algn="l" defTabSz="449170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mincho" charset="0"/>
        <a:cs typeface="msmincho" charset="0"/>
      </a:defRPr>
    </a:lvl1pPr>
    <a:lvl2pPr marL="742796" indent="-285692" algn="l" defTabSz="449170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mincho" charset="0"/>
        <a:cs typeface="msmincho" charset="0"/>
      </a:defRPr>
    </a:lvl2pPr>
    <a:lvl3pPr marL="1142762" indent="-228552" algn="l" defTabSz="449170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mincho" charset="0"/>
        <a:cs typeface="msmincho" charset="0"/>
      </a:defRPr>
    </a:lvl3pPr>
    <a:lvl4pPr marL="1599868" indent="-228552" algn="l" defTabSz="449170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mincho" charset="0"/>
        <a:cs typeface="msmincho" charset="0"/>
      </a:defRPr>
    </a:lvl4pPr>
    <a:lvl5pPr marL="2056973" indent="-228552" algn="l" defTabSz="449170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mincho" charset="0"/>
        <a:cs typeface="msmincho" charset="0"/>
      </a:defRPr>
    </a:lvl5pPr>
    <a:lvl6pPr marL="2285526" algn="l" defTabSz="914210" rtl="0" eaLnBrk="1" latinLnBrk="0" hangingPunct="1">
      <a:defRPr sz="2400" kern="1200">
        <a:solidFill>
          <a:schemeClr val="bg1"/>
        </a:solidFill>
        <a:latin typeface="Times New Roman" pitchFamily="18" charset="0"/>
        <a:ea typeface="msmincho" charset="0"/>
        <a:cs typeface="msmincho" charset="0"/>
      </a:defRPr>
    </a:lvl6pPr>
    <a:lvl7pPr marL="2742632" algn="l" defTabSz="914210" rtl="0" eaLnBrk="1" latinLnBrk="0" hangingPunct="1">
      <a:defRPr sz="2400" kern="1200">
        <a:solidFill>
          <a:schemeClr val="bg1"/>
        </a:solidFill>
        <a:latin typeface="Times New Roman" pitchFamily="18" charset="0"/>
        <a:ea typeface="msmincho" charset="0"/>
        <a:cs typeface="msmincho" charset="0"/>
      </a:defRPr>
    </a:lvl7pPr>
    <a:lvl8pPr marL="3199737" algn="l" defTabSz="914210" rtl="0" eaLnBrk="1" latinLnBrk="0" hangingPunct="1">
      <a:defRPr sz="2400" kern="1200">
        <a:solidFill>
          <a:schemeClr val="bg1"/>
        </a:solidFill>
        <a:latin typeface="Times New Roman" pitchFamily="18" charset="0"/>
        <a:ea typeface="msmincho" charset="0"/>
        <a:cs typeface="msmincho" charset="0"/>
      </a:defRPr>
    </a:lvl8pPr>
    <a:lvl9pPr marL="3656842" algn="l" defTabSz="914210" rtl="0" eaLnBrk="1" latinLnBrk="0" hangingPunct="1">
      <a:defRPr sz="2400" kern="1200">
        <a:solidFill>
          <a:schemeClr val="bg1"/>
        </a:solidFill>
        <a:latin typeface="Times New Roman" pitchFamily="18" charset="0"/>
        <a:ea typeface="msmincho" charset="0"/>
        <a:cs typeface="msmincho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108" y="-36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611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612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29187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1287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205257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1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796" indent="-285692" algn="l" defTabSz="4491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2762" indent="-228552" algn="l" defTabSz="4491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599868" indent="-228552" algn="l" defTabSz="4491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6973" indent="-228552" algn="l" defTabSz="4491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52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7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70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70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0775" cy="3697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2875" cy="41036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0775" cy="3697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2875" cy="41036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0775" cy="3697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2875" cy="41036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0775" cy="3697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2875" cy="41036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0775" cy="3697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2875" cy="41036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0775" cy="3697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2875" cy="41036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0775" cy="3697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08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2875" cy="41036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105" indent="0" algn="ctr">
              <a:buNone/>
              <a:defRPr/>
            </a:lvl2pPr>
            <a:lvl3pPr marL="914210" indent="0" algn="ctr">
              <a:buNone/>
              <a:defRPr/>
            </a:lvl3pPr>
            <a:lvl4pPr marL="1371315" indent="0" algn="ctr">
              <a:buNone/>
              <a:defRPr/>
            </a:lvl4pPr>
            <a:lvl5pPr marL="1828420" indent="0" algn="ctr">
              <a:buNone/>
              <a:defRPr/>
            </a:lvl5pPr>
            <a:lvl6pPr marL="2285526" indent="0" algn="ctr">
              <a:buNone/>
              <a:defRPr/>
            </a:lvl6pPr>
            <a:lvl7pPr marL="2742632" indent="0" algn="ctr">
              <a:buNone/>
              <a:defRPr/>
            </a:lvl7pPr>
            <a:lvl8pPr marL="3199737" indent="0" algn="ctr">
              <a:buNone/>
              <a:defRPr/>
            </a:lvl8pPr>
            <a:lvl9pPr marL="365684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64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2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8375" y="282575"/>
            <a:ext cx="2190750" cy="6613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2" y="282575"/>
            <a:ext cx="6424613" cy="6613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757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317C-40CF-4933-8764-BB9F40D8E6D0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281C-F739-4310-8F52-D76D079B4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326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317C-40CF-4933-8764-BB9F40D8E6D0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281C-F739-4310-8F52-D76D079B4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662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317C-40CF-4933-8764-BB9F40D8E6D0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281C-F739-4310-8F52-D76D079B4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487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317C-40CF-4933-8764-BB9F40D8E6D0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281C-F739-4310-8F52-D76D079B4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55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317C-40CF-4933-8764-BB9F40D8E6D0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281C-F739-4310-8F52-D76D079B4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946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317C-40CF-4933-8764-BB9F40D8E6D0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281C-F739-4310-8F52-D76D079B4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855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317C-40CF-4933-8764-BB9F40D8E6D0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281C-F739-4310-8F52-D76D079B4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868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317C-40CF-4933-8764-BB9F40D8E6D0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281C-F739-4310-8F52-D76D079B4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30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221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317C-40CF-4933-8764-BB9F40D8E6D0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281C-F739-4310-8F52-D76D079B4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569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317C-40CF-4933-8764-BB9F40D8E6D0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281C-F739-4310-8F52-D76D079B4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852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317C-40CF-4933-8764-BB9F40D8E6D0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281C-F739-4310-8F52-D76D079B4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62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5" indent="0">
              <a:buNone/>
              <a:defRPr sz="1800"/>
            </a:lvl2pPr>
            <a:lvl3pPr marL="914210" indent="0">
              <a:buNone/>
              <a:defRPr sz="1700"/>
            </a:lvl3pPr>
            <a:lvl4pPr marL="1371315" indent="0">
              <a:buNone/>
              <a:defRPr sz="1400"/>
            </a:lvl4pPr>
            <a:lvl5pPr marL="1828420" indent="0">
              <a:buNone/>
              <a:defRPr sz="1400"/>
            </a:lvl5pPr>
            <a:lvl6pPr marL="2285526" indent="0">
              <a:buNone/>
              <a:defRPr sz="1400"/>
            </a:lvl6pPr>
            <a:lvl7pPr marL="2742632" indent="0">
              <a:buNone/>
              <a:defRPr sz="1400"/>
            </a:lvl7pPr>
            <a:lvl8pPr marL="3199737" indent="0">
              <a:buNone/>
              <a:defRPr sz="1400"/>
            </a:lvl8pPr>
            <a:lvl9pPr marL="365684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8017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1363" y="1963740"/>
            <a:ext cx="4306888" cy="4932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0650" y="1963740"/>
            <a:ext cx="4308475" cy="4932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74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7" y="303215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5" indent="0">
              <a:buNone/>
              <a:defRPr sz="1700" b="1"/>
            </a:lvl4pPr>
            <a:lvl5pPr marL="1828420" indent="0">
              <a:buNone/>
              <a:defRPr sz="1700" b="1"/>
            </a:lvl5pPr>
            <a:lvl6pPr marL="2285526" indent="0">
              <a:buNone/>
              <a:defRPr sz="1700" b="1"/>
            </a:lvl6pPr>
            <a:lvl7pPr marL="2742632" indent="0">
              <a:buNone/>
              <a:defRPr sz="1700" b="1"/>
            </a:lvl7pPr>
            <a:lvl8pPr marL="3199737" indent="0">
              <a:buNone/>
              <a:defRPr sz="1700" b="1"/>
            </a:lvl8pPr>
            <a:lvl9pPr marL="3656842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7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5" indent="0">
              <a:buNone/>
              <a:defRPr sz="1700" b="1"/>
            </a:lvl4pPr>
            <a:lvl5pPr marL="1828420" indent="0">
              <a:buNone/>
              <a:defRPr sz="1700" b="1"/>
            </a:lvl5pPr>
            <a:lvl6pPr marL="2285526" indent="0">
              <a:buNone/>
              <a:defRPr sz="1700" b="1"/>
            </a:lvl6pPr>
            <a:lvl7pPr marL="2742632" indent="0">
              <a:buNone/>
              <a:defRPr sz="1700" b="1"/>
            </a:lvl7pPr>
            <a:lvl8pPr marL="3199737" indent="0">
              <a:buNone/>
              <a:defRPr sz="1700" b="1"/>
            </a:lvl8pPr>
            <a:lvl9pPr marL="3656842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7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30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01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279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5" y="301627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200"/>
            </a:lvl2pPr>
            <a:lvl3pPr marL="914210" indent="0">
              <a:buNone/>
              <a:defRPr sz="1000"/>
            </a:lvl3pPr>
            <a:lvl4pPr marL="1371315" indent="0">
              <a:buNone/>
              <a:defRPr sz="900"/>
            </a:lvl4pPr>
            <a:lvl5pPr marL="1828420" indent="0">
              <a:buNone/>
              <a:defRPr sz="900"/>
            </a:lvl5pPr>
            <a:lvl6pPr marL="2285526" indent="0">
              <a:buNone/>
              <a:defRPr sz="900"/>
            </a:lvl6pPr>
            <a:lvl7pPr marL="2742632" indent="0">
              <a:buNone/>
              <a:defRPr sz="900"/>
            </a:lvl7pPr>
            <a:lvl8pPr marL="3199737" indent="0">
              <a:buNone/>
              <a:defRPr sz="900"/>
            </a:lvl8pPr>
            <a:lvl9pPr marL="365684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62497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40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40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105" indent="0">
              <a:buNone/>
              <a:defRPr sz="2800"/>
            </a:lvl2pPr>
            <a:lvl3pPr marL="914210" indent="0">
              <a:buNone/>
              <a:defRPr sz="2400"/>
            </a:lvl3pPr>
            <a:lvl4pPr marL="1371315" indent="0">
              <a:buNone/>
              <a:defRPr sz="2000"/>
            </a:lvl4pPr>
            <a:lvl5pPr marL="1828420" indent="0">
              <a:buNone/>
              <a:defRPr sz="2000"/>
            </a:lvl5pPr>
            <a:lvl6pPr marL="2285526" indent="0">
              <a:buNone/>
              <a:defRPr sz="2000"/>
            </a:lvl6pPr>
            <a:lvl7pPr marL="2742632" indent="0">
              <a:buNone/>
              <a:defRPr sz="2000"/>
            </a:lvl7pPr>
            <a:lvl8pPr marL="3199737" indent="0">
              <a:buNone/>
              <a:defRPr sz="2000"/>
            </a:lvl8pPr>
            <a:lvl9pPr marL="3656842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40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200"/>
            </a:lvl2pPr>
            <a:lvl3pPr marL="914210" indent="0">
              <a:buNone/>
              <a:defRPr sz="1000"/>
            </a:lvl3pPr>
            <a:lvl4pPr marL="1371315" indent="0">
              <a:buNone/>
              <a:defRPr sz="900"/>
            </a:lvl4pPr>
            <a:lvl5pPr marL="1828420" indent="0">
              <a:buNone/>
              <a:defRPr sz="900"/>
            </a:lvl5pPr>
            <a:lvl6pPr marL="2285526" indent="0">
              <a:buNone/>
              <a:defRPr sz="900"/>
            </a:lvl6pPr>
            <a:lvl7pPr marL="2742632" indent="0">
              <a:buNone/>
              <a:defRPr sz="900"/>
            </a:lvl7pPr>
            <a:lvl8pPr marL="3199737" indent="0">
              <a:buNone/>
              <a:defRPr sz="900"/>
            </a:lvl8pPr>
            <a:lvl9pPr marL="365684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7500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282575"/>
            <a:ext cx="86042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2" y="1963740"/>
            <a:ext cx="8767763" cy="493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11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8" name="AutoShape 3"/>
          <p:cNvSpPr>
            <a:spLocks noChangeArrowheads="1"/>
          </p:cNvSpPr>
          <p:nvPr/>
        </p:nvSpPr>
        <p:spPr bwMode="auto">
          <a:xfrm>
            <a:off x="725488" y="7077075"/>
            <a:ext cx="9355138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endParaRPr lang="ru-RU"/>
          </a:p>
        </p:txBody>
      </p:sp>
      <p:sp>
        <p:nvSpPr>
          <p:cNvPr id="1029" name="AutoShape 4"/>
          <p:cNvSpPr>
            <a:spLocks noChangeArrowheads="1"/>
          </p:cNvSpPr>
          <p:nvPr/>
        </p:nvSpPr>
        <p:spPr bwMode="auto">
          <a:xfrm>
            <a:off x="1987550" y="7289800"/>
            <a:ext cx="8093075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17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 i="1">
          <a:solidFill>
            <a:srgbClr val="FF9966"/>
          </a:solidFill>
          <a:latin typeface="+mj-lt"/>
          <a:ea typeface="+mj-ea"/>
          <a:cs typeface="+mj-cs"/>
        </a:defRPr>
      </a:lvl1pPr>
      <a:lvl2pPr algn="l" defTabSz="44917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 i="1">
          <a:solidFill>
            <a:srgbClr val="FF9966"/>
          </a:solidFill>
          <a:latin typeface="Arial" charset="0"/>
          <a:ea typeface="msmincho" charset="0"/>
          <a:cs typeface="msmincho" charset="0"/>
        </a:defRPr>
      </a:lvl2pPr>
      <a:lvl3pPr algn="l" defTabSz="44917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 i="1">
          <a:solidFill>
            <a:srgbClr val="FF9966"/>
          </a:solidFill>
          <a:latin typeface="Arial" charset="0"/>
          <a:ea typeface="msmincho" charset="0"/>
          <a:cs typeface="msmincho" charset="0"/>
        </a:defRPr>
      </a:lvl3pPr>
      <a:lvl4pPr algn="l" defTabSz="44917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 i="1">
          <a:solidFill>
            <a:srgbClr val="FF9966"/>
          </a:solidFill>
          <a:latin typeface="Arial" charset="0"/>
          <a:ea typeface="msmincho" charset="0"/>
          <a:cs typeface="msmincho" charset="0"/>
        </a:defRPr>
      </a:lvl4pPr>
      <a:lvl5pPr algn="l" defTabSz="44917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 i="1">
          <a:solidFill>
            <a:srgbClr val="FF9966"/>
          </a:solidFill>
          <a:latin typeface="Arial" charset="0"/>
          <a:ea typeface="msmincho" charset="0"/>
          <a:cs typeface="msmincho" charset="0"/>
        </a:defRPr>
      </a:lvl5pPr>
      <a:lvl6pPr marL="2514080" indent="-228552" algn="l" defTabSz="44917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FF9966"/>
          </a:solidFill>
          <a:latin typeface="Arial" charset="0"/>
          <a:ea typeface="msmincho" charset="0"/>
          <a:cs typeface="msmincho" charset="0"/>
        </a:defRPr>
      </a:lvl6pPr>
      <a:lvl7pPr marL="2971184" indent="-228552" algn="l" defTabSz="44917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FF9966"/>
          </a:solidFill>
          <a:latin typeface="Arial" charset="0"/>
          <a:ea typeface="msmincho" charset="0"/>
          <a:cs typeface="msmincho" charset="0"/>
        </a:defRPr>
      </a:lvl7pPr>
      <a:lvl8pPr marL="3428290" indent="-228552" algn="l" defTabSz="44917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FF9966"/>
          </a:solidFill>
          <a:latin typeface="Arial" charset="0"/>
          <a:ea typeface="msmincho" charset="0"/>
          <a:cs typeface="msmincho" charset="0"/>
        </a:defRPr>
      </a:lvl8pPr>
      <a:lvl9pPr marL="3885394" indent="-228552" algn="l" defTabSz="44917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FF9966"/>
          </a:solidFill>
          <a:latin typeface="Arial" charset="0"/>
          <a:ea typeface="msmincho" charset="0"/>
          <a:cs typeface="msmincho" charset="0"/>
        </a:defRPr>
      </a:lvl9pPr>
    </p:titleStyle>
    <p:bodyStyle>
      <a:lvl1pPr marL="342830" indent="-342830" algn="l" defTabSz="44917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E6E6E6"/>
          </a:solidFill>
          <a:latin typeface="+mn-lt"/>
          <a:ea typeface="+mn-ea"/>
          <a:cs typeface="+mn-cs"/>
        </a:defRPr>
      </a:lvl1pPr>
      <a:lvl2pPr marL="742796" indent="-285692" algn="l" defTabSz="44917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E6E6E6"/>
          </a:solidFill>
          <a:latin typeface="+mn-lt"/>
          <a:ea typeface="+mn-ea"/>
          <a:cs typeface="+mn-cs"/>
        </a:defRPr>
      </a:lvl2pPr>
      <a:lvl3pPr marL="1142762" indent="-228552" algn="l" defTabSz="44917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E6E6E6"/>
          </a:solidFill>
          <a:latin typeface="+mn-lt"/>
          <a:ea typeface="+mn-ea"/>
          <a:cs typeface="+mn-cs"/>
        </a:defRPr>
      </a:lvl3pPr>
      <a:lvl4pPr marL="1599868" indent="-228552" algn="l" defTabSz="44917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E6E6E6"/>
          </a:solidFill>
          <a:latin typeface="+mn-lt"/>
          <a:ea typeface="+mn-ea"/>
          <a:cs typeface="+mn-cs"/>
        </a:defRPr>
      </a:lvl4pPr>
      <a:lvl5pPr marL="2056973" indent="-228552" algn="l" defTabSz="44917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E6E6E6"/>
          </a:solidFill>
          <a:latin typeface="+mn-lt"/>
          <a:ea typeface="+mn-ea"/>
          <a:cs typeface="+mn-cs"/>
        </a:defRPr>
      </a:lvl5pPr>
      <a:lvl6pPr marL="2514080" indent="-228552" algn="l" defTabSz="44917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ea typeface="+mn-ea"/>
          <a:cs typeface="+mn-cs"/>
        </a:defRPr>
      </a:lvl6pPr>
      <a:lvl7pPr marL="2971184" indent="-228552" algn="l" defTabSz="44917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ea typeface="+mn-ea"/>
          <a:cs typeface="+mn-cs"/>
        </a:defRPr>
      </a:lvl7pPr>
      <a:lvl8pPr marL="3428290" indent="-228552" algn="l" defTabSz="44917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ea typeface="+mn-ea"/>
          <a:cs typeface="+mn-cs"/>
        </a:defRPr>
      </a:lvl8pPr>
      <a:lvl9pPr marL="3885394" indent="-228552" algn="l" defTabSz="44917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5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2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7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2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0317C-40CF-4933-8764-BB9F40D8E6D0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D281C-F739-4310-8F52-D76D079B4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30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0794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evseoboi.com.ua/uploads/posts/2011-09/1316555164_nevseoboi.com.ua_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7148"/>
            <a:ext cx="10163072" cy="755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5797" y="933527"/>
            <a:ext cx="8648673" cy="1671209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Родительский клуб</a:t>
            </a:r>
          </a:p>
          <a:p>
            <a:pPr algn="ctr"/>
            <a:r>
              <a:rPr lang="ru-RU" sz="5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«Любопытный совёнок»</a:t>
            </a:r>
            <a:endParaRPr lang="ru-RU" sz="5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sch1293k3.files.wordpress.com/2018/07/wise-ow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990" y="3059757"/>
            <a:ext cx="2274288" cy="322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919" b="53633"/>
          <a:stretch>
            <a:fillRect/>
          </a:stretch>
        </p:blipFill>
        <p:spPr bwMode="auto">
          <a:xfrm>
            <a:off x="542924" y="1976832"/>
            <a:ext cx="4929435" cy="367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52919" b="5363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6" b="53633"/>
          <a:stretch>
            <a:fillRect/>
          </a:stretch>
        </p:blipFill>
        <p:spPr bwMode="auto">
          <a:xfrm>
            <a:off x="4841875" y="3419797"/>
            <a:ext cx="5132896" cy="381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2756" b="5363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143410" y="182513"/>
            <a:ext cx="8403406" cy="77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25194" rIns="89982" bIns="4679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mincho" charset="0"/>
                <a:cs typeface="msmincho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mincho" charset="0"/>
                <a:cs typeface="msmincho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mincho" charset="0"/>
                <a:cs typeface="msmincho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mincho" charset="0"/>
                <a:cs typeface="msmincho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mincho" charset="0"/>
                <a:cs typeface="msmincho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000" b="1" i="1" dirty="0" err="1">
                <a:solidFill>
                  <a:srgbClr val="333333"/>
                </a:solidFill>
              </a:rPr>
              <a:t>Как</a:t>
            </a:r>
            <a:r>
              <a:rPr lang="en-US" sz="4000" b="1" i="1" dirty="0">
                <a:solidFill>
                  <a:srgbClr val="333333"/>
                </a:solidFill>
              </a:rPr>
              <a:t> видит </a:t>
            </a:r>
            <a:r>
              <a:rPr lang="ru-RU" sz="4000" b="1" i="1" dirty="0" smtClean="0">
                <a:solidFill>
                  <a:srgbClr val="333333"/>
                </a:solidFill>
              </a:rPr>
              <a:t>ребенок</a:t>
            </a:r>
            <a:r>
              <a:rPr lang="en-US" sz="4000" b="1" i="1" dirty="0" smtClean="0">
                <a:solidFill>
                  <a:srgbClr val="333333"/>
                </a:solidFill>
              </a:rPr>
              <a:t> </a:t>
            </a:r>
            <a:r>
              <a:rPr lang="en-US" sz="4000" b="1" i="1" dirty="0" err="1">
                <a:solidFill>
                  <a:srgbClr val="333333"/>
                </a:solidFill>
              </a:rPr>
              <a:t>при</a:t>
            </a:r>
            <a:r>
              <a:rPr lang="en-US" sz="4000" b="1" i="1" dirty="0">
                <a:solidFill>
                  <a:srgbClr val="333333"/>
                </a:solidFill>
              </a:rPr>
              <a:t> </a:t>
            </a:r>
            <a:r>
              <a:rPr lang="ru-RU" sz="4000" b="1" i="1" dirty="0">
                <a:solidFill>
                  <a:srgbClr val="333333"/>
                </a:solidFill>
              </a:rPr>
              <a:t>катаракте</a:t>
            </a:r>
            <a:r>
              <a:rPr lang="en-US" sz="4000" b="1" i="1" dirty="0">
                <a:solidFill>
                  <a:srgbClr val="333333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1800" y="827509"/>
            <a:ext cx="9289032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Катаракта - патологическое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состояние, связанное с помутнением хрусталика глаза и вызывающее различные степени расстройства зрения вплоть до полной его утраты.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960437" y="27388"/>
            <a:ext cx="8400355" cy="63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25194" rIns="89982" bIns="4679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mincho" charset="0"/>
                <a:cs typeface="msmincho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mincho" charset="0"/>
                <a:cs typeface="msmincho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mincho" charset="0"/>
                <a:cs typeface="msmincho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mincho" charset="0"/>
                <a:cs typeface="msmincho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mincho" charset="0"/>
                <a:cs typeface="msmincho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3200" b="1" i="1" dirty="0">
                <a:solidFill>
                  <a:srgbClr val="333333"/>
                </a:solidFill>
              </a:rPr>
              <a:t>Как видит человек при глаукоме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6" t="56369" r="12804" b="15710"/>
          <a:stretch>
            <a:fillRect/>
          </a:stretch>
        </p:blipFill>
        <p:spPr bwMode="auto">
          <a:xfrm>
            <a:off x="356017" y="1801361"/>
            <a:ext cx="5476875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0006" t="56369" r="12804" b="1571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6" t="14226" r="50957" b="55110"/>
          <a:stretch>
            <a:fillRect/>
          </a:stretch>
        </p:blipFill>
        <p:spPr bwMode="auto">
          <a:xfrm>
            <a:off x="2407889" y="3191791"/>
            <a:ext cx="5152703" cy="246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1916" t="14226" r="50957" b="5511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4" t="15878" r="13107" b="54279"/>
          <a:stretch>
            <a:fillRect/>
          </a:stretch>
        </p:blipFill>
        <p:spPr bwMode="auto">
          <a:xfrm>
            <a:off x="4598284" y="4859957"/>
            <a:ext cx="5274826" cy="254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1204" t="15878" r="13107" b="5427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436" y="539477"/>
            <a:ext cx="92890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Глаукома - большая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группа глазных заболеваний, характеризующаяся постоянным или периодическим повышением внутриглазного давления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последующим развитием типичных дефектов поля зрения, снижением остроты зрения и атрофией зрительного нерва.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>
          <a:xfrm>
            <a:off x="1079872" y="-108595"/>
            <a:ext cx="8064896" cy="1008112"/>
          </a:xfrm>
        </p:spPr>
        <p:txBody>
          <a:bodyPr>
            <a:noAutofit/>
          </a:bodyPr>
          <a:lstStyle/>
          <a:p>
            <a:pPr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 «туннельного зрения» при атрофии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80" y="1505225"/>
            <a:ext cx="7659318" cy="5688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431800" y="683493"/>
            <a:ext cx="9433048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Атрофия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зрительного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нерва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-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полное или частичное разрушение его волокон с замещением их соединительной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тканью.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287784" y="0"/>
            <a:ext cx="9649072" cy="1059012"/>
          </a:xfrm>
        </p:spPr>
        <p:txBody>
          <a:bodyPr>
            <a:noAutofit/>
          </a:bodyPr>
          <a:lstStyle/>
          <a:p>
            <a:pPr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видит человек при дистрофии сетчатки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2" y="2160588"/>
            <a:ext cx="8310563" cy="488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3808" y="899517"/>
            <a:ext cx="900100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Это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дегенеративное заболевание, характеризующееся постепенным нарушением зрительной функции </a:t>
            </a:r>
            <a:r>
              <a:rPr lang="ru-RU" b="1" dirty="0" smtClean="0">
                <a:solidFill>
                  <a:schemeClr val="tx1"/>
                </a:solidFill>
              </a:rPr>
              <a:t>глаза.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2124078"/>
            <a:ext cx="6624638" cy="489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-3882" y="311866"/>
            <a:ext cx="10008863" cy="8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25194" rIns="89982" bIns="4679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mincho" charset="0"/>
                <a:cs typeface="msmincho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mincho" charset="0"/>
                <a:cs typeface="msmincho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mincho" charset="0"/>
                <a:cs typeface="msmincho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mincho" charset="0"/>
                <a:cs typeface="msmincho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mincho" charset="0"/>
                <a:cs typeface="msmincho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4000" b="1" i="1" dirty="0">
                <a:solidFill>
                  <a:srgbClr val="002060"/>
                </a:solidFill>
              </a:rPr>
              <a:t>Как видит человек при ретинопатии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3808" y="899517"/>
            <a:ext cx="9217024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solidFill>
                  <a:schemeClr val="tx1"/>
                </a:solidFill>
              </a:rPr>
              <a:t>Ретинопатия</a:t>
            </a:r>
            <a:r>
              <a:rPr lang="ru-RU" dirty="0" smtClean="0">
                <a:solidFill>
                  <a:schemeClr val="tx1"/>
                </a:solidFill>
              </a:rPr>
              <a:t> - поражение </a:t>
            </a:r>
            <a:r>
              <a:rPr lang="ru-RU" dirty="0">
                <a:solidFill>
                  <a:schemeClr val="tx1"/>
                </a:solidFill>
              </a:rPr>
              <a:t>сетчатой оболочки глазного яблока любого происхождения. Основной причиной являются сосудистые нарушения, которые приводят к расстройству кровоснабжения сетчатки.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evseoboi.com.ua/uploads/posts/2011-09/1316555164_nevseoboi.com.ua_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7148"/>
            <a:ext cx="10163072" cy="755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9872" y="2411685"/>
            <a:ext cx="6408712" cy="1671227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5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«МИР ГЛАЗАМИ РЕБЕНКА».</a:t>
            </a:r>
          </a:p>
        </p:txBody>
      </p:sp>
    </p:spTree>
    <p:extLst>
      <p:ext uri="{BB962C8B-B14F-4D97-AF65-F5344CB8AC3E}">
        <p14:creationId xmlns:p14="http://schemas.microsoft.com/office/powerpoint/2010/main" val="33712950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okozaoko.ru/images/kak-vidyat-deti-do-god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7" y="1286939"/>
            <a:ext cx="10008864" cy="412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882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204" y="1763613"/>
            <a:ext cx="6548286" cy="5514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6536" y="148412"/>
            <a:ext cx="8064896" cy="677090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002060"/>
                </a:solidFill>
              </a:rPr>
              <a:t>Как видит ребенок при </a:t>
            </a:r>
            <a:r>
              <a:rPr lang="ru-RU" sz="4000" b="1" i="1" dirty="0" smtClean="0">
                <a:solidFill>
                  <a:srgbClr val="002060"/>
                </a:solidFill>
              </a:rPr>
              <a:t>миопии.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6536" y="812539"/>
            <a:ext cx="8422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Миопи́я </a:t>
            </a:r>
            <a:r>
              <a:rPr lang="ru-RU" sz="2000" dirty="0" smtClean="0">
                <a:solidFill>
                  <a:schemeClr val="tx1"/>
                </a:solidFill>
              </a:rPr>
              <a:t>(близору́кость) — </a:t>
            </a:r>
            <a:r>
              <a:rPr lang="ru-RU" sz="2000" dirty="0">
                <a:solidFill>
                  <a:schemeClr val="tx1"/>
                </a:solidFill>
              </a:rPr>
              <a:t>это дефект (аномалия рефракции) зрения, при котором изображение формируется не на сетчатке глаза, а перед ней.</a:t>
            </a:r>
          </a:p>
        </p:txBody>
      </p:sp>
    </p:spTree>
    <p:extLst>
      <p:ext uri="{BB962C8B-B14F-4D97-AF65-F5344CB8AC3E}">
        <p14:creationId xmlns:p14="http://schemas.microsoft.com/office/powerpoint/2010/main" val="227143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8742" y="263730"/>
            <a:ext cx="9294097" cy="677090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002060"/>
                </a:solidFill>
              </a:rPr>
              <a:t>Как видит ребенок при </a:t>
            </a:r>
            <a:r>
              <a:rPr lang="ru-RU" sz="4000" b="1" i="1" dirty="0" smtClean="0">
                <a:solidFill>
                  <a:srgbClr val="002060"/>
                </a:solidFill>
              </a:rPr>
              <a:t>гиперметропии.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pic>
        <p:nvPicPr>
          <p:cNvPr id="5" name="Picture 2" descr="http://bolezniglaznet.ru/wp-content/uploads/2016/11/dalnozorko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43" y="2267669"/>
            <a:ext cx="9161330" cy="4211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7825" y="870040"/>
            <a:ext cx="9012248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Гиперметропия (дальнозоркость</a:t>
            </a:r>
            <a:r>
              <a:rPr lang="ru-RU" dirty="0">
                <a:solidFill>
                  <a:schemeClr val="tx1"/>
                </a:solidFill>
              </a:rPr>
              <a:t>) – это нарушение зрительной функции, при котором изображение близко расположенных предметов фокусируется не на сетчатке, а позади нее</a:t>
            </a:r>
          </a:p>
        </p:txBody>
      </p:sp>
    </p:spTree>
    <p:extLst>
      <p:ext uri="{BB962C8B-B14F-4D97-AF65-F5344CB8AC3E}">
        <p14:creationId xmlns:p14="http://schemas.microsoft.com/office/powerpoint/2010/main" val="538614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792" y="263730"/>
            <a:ext cx="9361040" cy="618613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</a:rPr>
              <a:t>Как видит ребенок при </a:t>
            </a:r>
            <a:r>
              <a:rPr lang="ru-RU" sz="3600" b="1" i="1" dirty="0" smtClean="0">
                <a:solidFill>
                  <a:srgbClr val="002060"/>
                </a:solidFill>
              </a:rPr>
              <a:t>астигматизме.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88" y="2123653"/>
            <a:ext cx="7970548" cy="5187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9832" y="882343"/>
            <a:ext cx="8640960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chemeClr val="tx1"/>
                </a:solidFill>
              </a:rPr>
              <a:t>Астигмати́зм</a:t>
            </a:r>
            <a:r>
              <a:rPr lang="ru-RU" dirty="0">
                <a:solidFill>
                  <a:schemeClr val="tx1"/>
                </a:solidFill>
              </a:rPr>
              <a:t> — дефект зрения, связанный с нарушением формы хрусталика, роговицы или глаза, в результате чего человек теряет способность к чёткому видению.</a:t>
            </a:r>
          </a:p>
        </p:txBody>
      </p:sp>
    </p:spTree>
    <p:extLst>
      <p:ext uri="{BB962C8B-B14F-4D97-AF65-F5344CB8AC3E}">
        <p14:creationId xmlns:p14="http://schemas.microsoft.com/office/powerpoint/2010/main" val="2252146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1414" y="150419"/>
            <a:ext cx="8424936" cy="677090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just"/>
            <a:r>
              <a:rPr lang="ru-RU" sz="4000" b="1" i="1" dirty="0">
                <a:solidFill>
                  <a:srgbClr val="002060"/>
                </a:solidFill>
              </a:rPr>
              <a:t>Как видит ребенок </a:t>
            </a:r>
            <a:r>
              <a:rPr lang="ru-RU" sz="4000" b="1" i="1" dirty="0" smtClean="0">
                <a:solidFill>
                  <a:srgbClr val="002060"/>
                </a:solidFill>
              </a:rPr>
              <a:t>при амблиопии.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АМБЛИОПИЯ © Фокина Лидия Петровна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1" t="17146" r="9348" b="11711"/>
          <a:stretch/>
        </p:blipFill>
        <p:spPr bwMode="auto">
          <a:xfrm>
            <a:off x="1449524" y="2125789"/>
            <a:ext cx="7263196" cy="5187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160" y="827509"/>
            <a:ext cx="92536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1"/>
                </a:solidFill>
              </a:rPr>
              <a:t>Амблиопия</a:t>
            </a:r>
            <a:r>
              <a:rPr lang="ru-RU" sz="2000" dirty="0">
                <a:solidFill>
                  <a:schemeClr val="tx1"/>
                </a:solidFill>
              </a:rPr>
              <a:t>, «</a:t>
            </a:r>
            <a:r>
              <a:rPr lang="ru-RU" sz="2000" i="1" dirty="0">
                <a:solidFill>
                  <a:schemeClr val="tx1"/>
                </a:solidFill>
              </a:rPr>
              <a:t>ленивый глаз</a:t>
            </a:r>
            <a:r>
              <a:rPr lang="ru-RU" sz="2000" dirty="0">
                <a:solidFill>
                  <a:schemeClr val="tx1"/>
                </a:solidFill>
              </a:rPr>
              <a:t>»  — различные по происхождению формы понижения зрения, причиной которого преимущественно являются функциональные расстройства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зрительного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анализатора, </a:t>
            </a:r>
            <a:r>
              <a:rPr lang="ru-RU" sz="2000" dirty="0">
                <a:solidFill>
                  <a:schemeClr val="tx1"/>
                </a:solidFill>
              </a:rPr>
              <a:t>не поддающиеся коррекции с помощью </a:t>
            </a:r>
            <a:r>
              <a:rPr lang="ru-RU" sz="2000" dirty="0" smtClean="0">
                <a:solidFill>
                  <a:schemeClr val="tx1"/>
                </a:solidFill>
              </a:rPr>
              <a:t>очков или </a:t>
            </a:r>
            <a:r>
              <a:rPr lang="ru-RU" sz="2000" dirty="0">
                <a:solidFill>
                  <a:schemeClr val="tx1"/>
                </a:solidFill>
              </a:rPr>
              <a:t>контактных линз. </a:t>
            </a:r>
          </a:p>
        </p:txBody>
      </p:sp>
    </p:spTree>
    <p:extLst>
      <p:ext uri="{BB962C8B-B14F-4D97-AF65-F5344CB8AC3E}">
        <p14:creationId xmlns:p14="http://schemas.microsoft.com/office/powerpoint/2010/main" val="1869461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757237" y="2"/>
            <a:ext cx="86090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25194" rIns="89982" bIns="4679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mincho" charset="0"/>
                <a:cs typeface="msmincho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mincho" charset="0"/>
                <a:cs typeface="msmincho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mincho" charset="0"/>
                <a:cs typeface="msmincho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mincho" charset="0"/>
                <a:cs typeface="msmincho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mincho" charset="0"/>
                <a:cs typeface="msmincho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4000" b="1" i="1" dirty="0" smtClean="0">
                <a:solidFill>
                  <a:srgbClr val="333333"/>
                </a:solidFill>
              </a:rPr>
              <a:t>Косоглазие</a:t>
            </a:r>
            <a:endParaRPr lang="ru-RU" sz="4000" b="1" i="1" dirty="0">
              <a:solidFill>
                <a:srgbClr val="333333"/>
              </a:solidFill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48" y="1824072"/>
            <a:ext cx="2996336" cy="2681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7" y="1828608"/>
            <a:ext cx="3394719" cy="2488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" t="4340" r="4005" b="3996"/>
          <a:stretch>
            <a:fillRect/>
          </a:stretch>
        </p:blipFill>
        <p:spPr bwMode="auto">
          <a:xfrm>
            <a:off x="5162495" y="4642920"/>
            <a:ext cx="3816424" cy="2653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0"/>
          <a:stretch>
            <a:fillRect/>
          </a:stretch>
        </p:blipFill>
        <p:spPr bwMode="auto">
          <a:xfrm>
            <a:off x="359792" y="4670167"/>
            <a:ext cx="3600400" cy="2771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647824" y="618070"/>
            <a:ext cx="9073008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отклонение зрительных осей от направления на рассматриваемый объект, при котором нарушается скоординированная работа глаз и затрудняется фиксация обоих глаз на объекте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зрения.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256" y="1763613"/>
            <a:ext cx="4684713" cy="543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439912" y="20834"/>
            <a:ext cx="7164343" cy="513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25194" rIns="89982" bIns="4679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mincho" charset="0"/>
                <a:cs typeface="msmincho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mincho" charset="0"/>
                <a:cs typeface="msmincho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mincho" charset="0"/>
                <a:cs typeface="msmincho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mincho" charset="0"/>
                <a:cs typeface="msmincho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mincho" charset="0"/>
                <a:cs typeface="msmincho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4000" b="1" i="1" dirty="0" smtClean="0">
                <a:solidFill>
                  <a:srgbClr val="333333"/>
                </a:solidFill>
              </a:rPr>
              <a:t>Нистагм</a:t>
            </a:r>
            <a:endParaRPr lang="ru-RU" sz="4000" b="1" i="1" dirty="0">
              <a:solidFill>
                <a:srgbClr val="333333"/>
              </a:solidFill>
            </a:endParaRPr>
          </a:p>
        </p:txBody>
      </p:sp>
      <p:grpSp>
        <p:nvGrpSpPr>
          <p:cNvPr id="32772" name="Группа 2"/>
          <p:cNvGrpSpPr>
            <a:grpSpLocks/>
          </p:cNvGrpSpPr>
          <p:nvPr/>
        </p:nvGrpSpPr>
        <p:grpSpPr bwMode="auto">
          <a:xfrm>
            <a:off x="503808" y="1835621"/>
            <a:ext cx="3529013" cy="5430838"/>
            <a:chOff x="469416" y="1115541"/>
            <a:chExt cx="3528392" cy="5431309"/>
          </a:xfrm>
        </p:grpSpPr>
        <p:sp>
          <p:nvSpPr>
            <p:cNvPr id="32773" name="Прямоугольник 1"/>
            <p:cNvSpPr>
              <a:spLocks noChangeArrowheads="1"/>
            </p:cNvSpPr>
            <p:nvPr/>
          </p:nvSpPr>
          <p:spPr bwMode="auto">
            <a:xfrm>
              <a:off x="469416" y="1115541"/>
              <a:ext cx="3528392" cy="543130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3277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475" y="1530350"/>
              <a:ext cx="2200275" cy="4651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431799" y="690692"/>
            <a:ext cx="8789169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ClrTx/>
              <a:buFontTx/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Непроизвольные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колебательные движения глаз высокой частоты (до нескольких сотен в минуту)</a:t>
            </a:r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34739</TotalTime>
  <Words>285</Words>
  <Application>Microsoft Office PowerPoint</Application>
  <PresentationFormat>Произвольный</PresentationFormat>
  <Paragraphs>25</Paragraphs>
  <Slides>14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«туннельного зрения» при атрофии</vt:lpstr>
      <vt:lpstr>Как видит человек при дистрофии сетчатки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Темно-синий с оранжевым</dc:title>
  <dc:creator>Natali</dc:creator>
  <dc:description>Оранжевый заголовок на темно-синем фоне; оранжевые линии по нижней границе</dc:description>
  <cp:lastModifiedBy>1</cp:lastModifiedBy>
  <cp:revision>37</cp:revision>
  <cp:lastPrinted>1601-01-01T00:00:00Z</cp:lastPrinted>
  <dcterms:created xsi:type="dcterms:W3CDTF">2011-11-01T17:20:12Z</dcterms:created>
  <dcterms:modified xsi:type="dcterms:W3CDTF">2019-04-29T08:13:02Z</dcterms:modified>
</cp:coreProperties>
</file>